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87" r:id="rId2"/>
    <p:sldId id="260" r:id="rId3"/>
    <p:sldId id="318" r:id="rId4"/>
    <p:sldId id="302" r:id="rId5"/>
    <p:sldId id="268" r:id="rId6"/>
    <p:sldId id="259" r:id="rId7"/>
    <p:sldId id="324" r:id="rId8"/>
    <p:sldId id="326" r:id="rId9"/>
    <p:sldId id="270" r:id="rId10"/>
    <p:sldId id="328" r:id="rId11"/>
    <p:sldId id="329" r:id="rId12"/>
    <p:sldId id="331" r:id="rId13"/>
    <p:sldId id="332" r:id="rId14"/>
    <p:sldId id="333" r:id="rId15"/>
    <p:sldId id="334" r:id="rId16"/>
    <p:sldId id="336" r:id="rId17"/>
    <p:sldId id="368" r:id="rId18"/>
    <p:sldId id="381" r:id="rId19"/>
    <p:sldId id="385" r:id="rId20"/>
    <p:sldId id="343" r:id="rId21"/>
    <p:sldId id="344" r:id="rId22"/>
    <p:sldId id="290" r:id="rId23"/>
    <p:sldId id="350" r:id="rId24"/>
    <p:sldId id="271" r:id="rId25"/>
    <p:sldId id="348" r:id="rId26"/>
    <p:sldId id="349" r:id="rId27"/>
    <p:sldId id="273" r:id="rId28"/>
    <p:sldId id="274" r:id="rId29"/>
    <p:sldId id="303" r:id="rId30"/>
    <p:sldId id="275" r:id="rId31"/>
    <p:sldId id="377" r:id="rId32"/>
    <p:sldId id="378" r:id="rId33"/>
    <p:sldId id="376" r:id="rId34"/>
    <p:sldId id="352" r:id="rId35"/>
    <p:sldId id="379" r:id="rId36"/>
    <p:sldId id="358" r:id="rId37"/>
    <p:sldId id="280" r:id="rId38"/>
    <p:sldId id="360" r:id="rId39"/>
    <p:sldId id="362" r:id="rId40"/>
    <p:sldId id="369" r:id="rId41"/>
    <p:sldId id="296" r:id="rId42"/>
    <p:sldId id="365" r:id="rId43"/>
    <p:sldId id="300" r:id="rId44"/>
    <p:sldId id="310" r:id="rId45"/>
    <p:sldId id="366" r:id="rId46"/>
    <p:sldId id="320" r:id="rId47"/>
    <p:sldId id="321" r:id="rId48"/>
    <p:sldId id="386" r:id="rId49"/>
    <p:sldId id="317" r:id="rId50"/>
    <p:sldId id="375" r:id="rId51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00" d="100"/>
          <a:sy n="100" d="100"/>
        </p:scale>
        <p:origin x="3552" y="7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05EED-89B2-4310-B539-D2B0A6056284}" type="datetimeFigureOut">
              <a:rPr lang="en-GB" smtClean="0"/>
              <a:pPr/>
              <a:t>02/11/2018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10625-FF91-4CDE-9D1B-0B934B647B6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71C8D-CF03-442A-A386-55A614667F89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2A95C-2D75-45F1-B1D9-BBC69485732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tor.com/Spain/d67-ttd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viator.com/Santiago-de-Compostela-attractions/Catedral-del-Apostol/d565-a2579" TargetMode="External"/><Relationship Id="rId5" Type="http://schemas.openxmlformats.org/officeDocument/2006/relationships/hyperlink" Target="http://www.viator.com/Santiago-de-Compostela/d565-ttd" TargetMode="External"/><Relationship Id="rId4" Type="http://schemas.openxmlformats.org/officeDocument/2006/relationships/hyperlink" Target="http://www.viator.com/Jerusalem/d921-ttd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tor.com/Seville/d556-ttd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pilgrimagetraveler.com/santiago-de-compostela.html" TargetMode="External"/><Relationship Id="rId4" Type="http://schemas.openxmlformats.org/officeDocument/2006/relationships/hyperlink" Target="http://www.viator.com/Granada/d554-ttd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more than a thousand years pilgrims have walked this trail across northern </a:t>
            </a:r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Spain things to do"/>
              </a:rPr>
              <a:t>Spain</a:t>
            </a:r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and every year more and more people join that number.</a:t>
            </a: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Known in English as The Way of Saint James, it was an important pilgrimage made in medieval times. It is believed that the remains of Saint James were carried from </a:t>
            </a:r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tooltip="Jerusalem Tours"/>
              </a:rPr>
              <a:t>Jerusalem</a:t>
            </a:r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to Spain along this path before being buried where the city of </a:t>
            </a:r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 tooltip="Santiago de Compostela Things to Do"/>
              </a:rPr>
              <a:t>Santiago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5" tooltip="Santiago de Compostela Things to Do"/>
              </a:rPr>
              <a:t>Compostela</a:t>
            </a:r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now stands, the end point for the pilgrimage walk. The </a:t>
            </a:r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 tooltip="About the Catedral del Apostol"/>
              </a:rPr>
              <a:t>cathedral</a:t>
            </a:r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was built in the 9th century.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2A95C-2D75-45F1-B1D9-BBC694857323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five main routes</a:t>
            </a:r>
          </a:p>
          <a:p>
            <a:pPr fontAlgn="base"/>
            <a:r>
              <a:rPr lang="en-GB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Camino Frances</a:t>
            </a:r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the most popular of all the Camino Routes. It starts in St Jean Pied de Port in the foothill of the Pyrenees </a:t>
            </a:r>
            <a:r>
              <a:rPr lang="en-GB" dirty="0"/>
              <a:t>in the south of France</a:t>
            </a:r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en-GB" b="1" dirty="0"/>
              <a:t>Northern Route</a:t>
            </a:r>
          </a:p>
          <a:p>
            <a:pPr fontAlgn="base"/>
            <a:r>
              <a:rPr lang="en-GB" dirty="0"/>
              <a:t>Follows the North coast of Spain, from the French border in Irun</a:t>
            </a:r>
          </a:p>
          <a:p>
            <a:pPr fontAlgn="base"/>
            <a:r>
              <a:rPr lang="en-GB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Via de la Plata (Silver Route)</a:t>
            </a:r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Following an old Roman road this way leads south to north starting in </a:t>
            </a:r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Seville Things to Do"/>
              </a:rPr>
              <a:t>Seville</a:t>
            </a:r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or alternatively in </a:t>
            </a:r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tooltip="Granada Tours"/>
              </a:rPr>
              <a:t>Granada</a:t>
            </a:r>
            <a:r>
              <a:rPr lang="en-GB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Silver Route is about 620 miles (1000km) and normally takes 6 or 7 weeks walking. As facilities along this route improve it is becoming a popular alternative to the increasingly busy Camino Frances.</a:t>
            </a:r>
          </a:p>
          <a:p>
            <a:r>
              <a:rPr lang="en-GB" b="1" dirty="0"/>
              <a:t>English Route</a:t>
            </a:r>
          </a:p>
          <a:p>
            <a:r>
              <a:rPr lang="en-GB" dirty="0"/>
              <a:t>The medieval pilgrims from the North, who were mostly English would disembark in the ports of A </a:t>
            </a:r>
            <a:r>
              <a:rPr lang="en-GB" dirty="0" err="1"/>
              <a:t>Coruña</a:t>
            </a:r>
            <a:r>
              <a:rPr lang="en-GB" dirty="0"/>
              <a:t> or Ferrol, on the north coast of Spain and begin their pilgrimage to </a:t>
            </a:r>
            <a:r>
              <a:rPr lang="en-GB" b="1" u="sng" dirty="0">
                <a:hlinkClick r:id="rId5"/>
              </a:rPr>
              <a:t>Santiago de </a:t>
            </a:r>
            <a:r>
              <a:rPr lang="en-GB" b="1" u="sng" dirty="0" err="1">
                <a:hlinkClick r:id="rId5"/>
              </a:rPr>
              <a:t>Compostela</a:t>
            </a:r>
            <a:r>
              <a:rPr lang="en-GB" dirty="0"/>
              <a:t> from there. Hence, the name, the English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2A95C-2D75-45F1-B1D9-BBC694857323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first day of walking was about 15 miles up over the Pyrenees - so right from the start it was quite tough. The terrain throughout the walk was varied - there were mountains and hills, forests, woods, rivers and the route went through towns, villages, and cities such as Pamplona, Burgos and Leon. </a:t>
            </a:r>
          </a:p>
          <a:p>
            <a:r>
              <a:rPr lang="en-GB" dirty="0"/>
              <a:t>There was also an area known as the </a:t>
            </a:r>
            <a:r>
              <a:rPr lang="en-GB" dirty="0" err="1"/>
              <a:t>Meseta</a:t>
            </a:r>
            <a:r>
              <a:rPr lang="en-GB" dirty="0"/>
              <a:t> (the desert) – the area between Burgos and Leon. This was very flat and arable - and it was hot. There was a straight Roman Road which felt like it was going on forever! It took me 4 days to cross the </a:t>
            </a:r>
            <a:r>
              <a:rPr lang="en-GB" dirty="0" err="1"/>
              <a:t>Meseta</a:t>
            </a:r>
            <a:r>
              <a:rPr lang="en-GB" dirty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2A95C-2D75-45F1-B1D9-BBC694857323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2A95C-2D75-45F1-B1D9-BBC694857323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Camino</a:t>
            </a:r>
            <a:r>
              <a:rPr lang="en-GB" baseline="0" dirty="0"/>
              <a:t> passport </a:t>
            </a:r>
          </a:p>
          <a:p>
            <a:r>
              <a:rPr lang="en-GB" baseline="0" dirty="0"/>
              <a:t>5-10 </a:t>
            </a:r>
            <a:r>
              <a:rPr lang="en-GB" baseline="0" dirty="0" err="1"/>
              <a:t>euros</a:t>
            </a:r>
            <a:r>
              <a:rPr lang="en-GB" baseline="0" dirty="0"/>
              <a:t> or </a:t>
            </a:r>
            <a:r>
              <a:rPr lang="en-GB" baseline="0" dirty="0" err="1"/>
              <a:t>donativo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2A95C-2D75-45F1-B1D9-BBC694857323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Peregrino</a:t>
            </a:r>
            <a:r>
              <a:rPr lang="en-GB" dirty="0"/>
              <a:t> menu</a:t>
            </a:r>
          </a:p>
          <a:p>
            <a:r>
              <a:rPr lang="en-GB" dirty="0"/>
              <a:t>8-10</a:t>
            </a:r>
            <a:r>
              <a:rPr lang="en-GB" baseline="0" dirty="0"/>
              <a:t> </a:t>
            </a:r>
            <a:r>
              <a:rPr lang="en-GB" baseline="0" dirty="0" err="1"/>
              <a:t>euros</a:t>
            </a:r>
            <a:r>
              <a:rPr lang="en-GB" baseline="0" dirty="0"/>
              <a:t> mostly including wine</a:t>
            </a:r>
          </a:p>
          <a:p>
            <a:r>
              <a:rPr lang="en-GB" baseline="0" dirty="0"/>
              <a:t>Kitchens provided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2A95C-2D75-45F1-B1D9-BBC694857323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2A95C-2D75-45F1-B1D9-BBC694857323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Background</a:t>
            </a:r>
          </a:p>
          <a:p>
            <a:r>
              <a:rPr lang="en-GB" dirty="0"/>
              <a:t>Route</a:t>
            </a:r>
          </a:p>
          <a:p>
            <a:r>
              <a:rPr lang="en-GB" dirty="0"/>
              <a:t>How Camino works</a:t>
            </a:r>
          </a:p>
          <a:p>
            <a:r>
              <a:rPr lang="en-GB" dirty="0"/>
              <a:t>My journey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2A95C-2D75-45F1-B1D9-BBC694857323}" type="slidenum">
              <a:rPr lang="en-GB" smtClean="0"/>
              <a:pPr/>
              <a:t>50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A58A4-512A-47AA-BB0D-3722E6EF07FC}" type="datetimeFigureOut">
              <a:rPr lang="en-GB" smtClean="0"/>
              <a:pPr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E344B-406D-4924-9ADE-383837F53D68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GB"/>
              <a:t>Camino de Santiago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1196752"/>
            <a:ext cx="9865096" cy="591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Esther\Pictures\Camino\Camino best pics\2015-09-16 17.45.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2844" y="-1"/>
            <a:ext cx="9359563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Esther\Pictures\Camino\Camino best pics\2015-09-11 12.38.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2741" y="0"/>
            <a:ext cx="102762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sther\Pictures\Camino\Camino best pics\200 best pics\2015-09-06 19.30.51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139952"/>
            <a:ext cx="9144000" cy="14514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Esther\Pictures\Camino\Camino best pics\2015-09-11 17.51.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98784"/>
            <a:ext cx="10531203" cy="7056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Esther\Pictures\Camino\Camino best pics\20150915_1930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40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sther\Pictures\Camino\Camino best pics\20150915_200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15312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sther\Pictures\Camino\Camino best pics\200 best pics\2015-09-05 19.29.04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5851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Esther\Pictures\Camino\Camino best pics\200 best pics\2015-09-28 19.18.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1430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6000" b="1" dirty="0"/>
              <a:t/>
            </a:r>
            <a:br>
              <a:rPr lang="en-GB" sz="6000" b="1" dirty="0"/>
            </a:br>
            <a:r>
              <a:rPr lang="en-GB" sz="6000" b="1" dirty="0" smtClean="0"/>
              <a:t>2017 </a:t>
            </a:r>
            <a:r>
              <a:rPr lang="en-GB" sz="6000" b="1" dirty="0"/>
              <a:t>Camino Statistics</a:t>
            </a:r>
            <a:r>
              <a:rPr lang="en-GB" sz="6000" dirty="0"/>
              <a:t/>
            </a:r>
            <a:br>
              <a:rPr lang="en-GB" sz="6000" dirty="0"/>
            </a:b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52528"/>
          </a:xfrm>
        </p:spPr>
        <p:txBody>
          <a:bodyPr>
            <a:normAutofit/>
          </a:bodyPr>
          <a:lstStyle/>
          <a:p>
            <a:pPr lvl="0"/>
            <a:r>
              <a:rPr lang="en-GB" sz="4800" dirty="0" smtClean="0"/>
              <a:t>301,036 people received a </a:t>
            </a:r>
            <a:r>
              <a:rPr lang="en-GB" sz="4800" dirty="0" err="1" smtClean="0"/>
              <a:t>C</a:t>
            </a:r>
            <a:r>
              <a:rPr lang="en-GB" sz="4800" dirty="0" err="1" smtClean="0"/>
              <a:t>ompostela</a:t>
            </a:r>
            <a:r>
              <a:rPr lang="en-GB" sz="4800" dirty="0" smtClean="0"/>
              <a:t> </a:t>
            </a:r>
            <a:r>
              <a:rPr lang="en-GB" sz="4800" dirty="0"/>
              <a:t> </a:t>
            </a:r>
            <a:r>
              <a:rPr lang="en-GB" sz="4800" dirty="0" smtClean="0"/>
              <a:t>(4,918 </a:t>
            </a:r>
            <a:r>
              <a:rPr lang="en-GB" sz="4800" dirty="0"/>
              <a:t>in </a:t>
            </a:r>
            <a:r>
              <a:rPr lang="en-GB" sz="4800" dirty="0" smtClean="0"/>
              <a:t>1990)</a:t>
            </a:r>
            <a:endParaRPr lang="en-GB" sz="4800" dirty="0"/>
          </a:p>
          <a:p>
            <a:pPr lvl="0"/>
            <a:r>
              <a:rPr lang="en-GB" sz="4800" dirty="0" smtClean="0"/>
              <a:t>93% walkers </a:t>
            </a:r>
            <a:endParaRPr lang="en-GB" sz="4800" dirty="0"/>
          </a:p>
          <a:p>
            <a:pPr lvl="0"/>
            <a:r>
              <a:rPr lang="en-GB" sz="4800" dirty="0" smtClean="0"/>
              <a:t>7% cyclists 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2017 Camino Statistics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lvl="0"/>
            <a:r>
              <a:rPr lang="en-GB" sz="4800" dirty="0"/>
              <a:t>The largest single nation represented was  </a:t>
            </a:r>
            <a:r>
              <a:rPr lang="en-GB" sz="4800" dirty="0" smtClean="0"/>
              <a:t>Spain:</a:t>
            </a:r>
            <a:r>
              <a:rPr lang="en-GB" sz="4800" dirty="0" smtClean="0"/>
              <a:t> </a:t>
            </a:r>
            <a:r>
              <a:rPr lang="en-GB" sz="4800" dirty="0" smtClean="0"/>
              <a:t>40% </a:t>
            </a:r>
            <a:endParaRPr lang="en-GB" sz="4800" dirty="0"/>
          </a:p>
          <a:p>
            <a:pPr lvl="0"/>
            <a:r>
              <a:rPr lang="en-GB" sz="4800" dirty="0" smtClean="0"/>
              <a:t>UK: 3.4%</a:t>
            </a:r>
            <a:endParaRPr lang="en-GB" sz="4800" dirty="0"/>
          </a:p>
          <a:p>
            <a:pPr lvl="0"/>
            <a:r>
              <a:rPr lang="en-GB" sz="4800" dirty="0" smtClean="0"/>
              <a:t>60</a:t>
            </a:r>
            <a:r>
              <a:rPr lang="en-GB" sz="4800" dirty="0" smtClean="0"/>
              <a:t>%: </a:t>
            </a:r>
            <a:r>
              <a:rPr lang="en-GB" sz="4800" dirty="0" smtClean="0"/>
              <a:t>Camino Frances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Camino de Santiago </a:t>
            </a:r>
            <a:br>
              <a:rPr lang="en-GB" dirty="0"/>
            </a:br>
            <a:r>
              <a:rPr lang="en-GB" dirty="0"/>
              <a:t>The Way of St James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536504"/>
          </a:xfrm>
        </p:spPr>
        <p:txBody>
          <a:bodyPr>
            <a:normAutofit/>
          </a:bodyPr>
          <a:lstStyle/>
          <a:p>
            <a:r>
              <a:rPr lang="en-GB" sz="3600" dirty="0"/>
              <a:t>Legend  - St James’s remains were carried by boat from Jerusalem to Santiago de </a:t>
            </a:r>
            <a:r>
              <a:rPr lang="en-GB" sz="3600" dirty="0" err="1"/>
              <a:t>Compostela</a:t>
            </a:r>
            <a:endParaRPr lang="en-GB" sz="3600" dirty="0"/>
          </a:p>
          <a:p>
            <a:r>
              <a:rPr lang="en-GB" sz="3600" dirty="0"/>
              <a:t>Important Christian pilgrimage during the Middle Ages</a:t>
            </a:r>
          </a:p>
          <a:p>
            <a:r>
              <a:rPr lang="en-GB" sz="3600" dirty="0"/>
              <a:t>Symbol of Camino - the scallop shell</a:t>
            </a:r>
          </a:p>
          <a:p>
            <a:pPr>
              <a:buNone/>
            </a:pPr>
            <a:endParaRPr lang="en-GB" sz="3600" dirty="0"/>
          </a:p>
          <a:p>
            <a:pPr>
              <a:buNone/>
            </a:pPr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dirty="0"/>
              <a:t>My Journey</a:t>
            </a:r>
          </a:p>
        </p:txBody>
      </p:sp>
      <p:pic>
        <p:nvPicPr>
          <p:cNvPr id="7170" name="Picture 2" descr="C:\Users\Esther\Dropbox\Camera Uploads\2015-09-01 20.36.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sther\Dropbox\Camera Uploads\2015-09-01 14.47.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0"/>
            <a:ext cx="5342458" cy="7123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sther\Pictures\Camino\Camino best pics\200 best pics\2015-09-01 10.50.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:\Users\Esther\Dropbox\Camera Uploads\2015-09-02 08.20.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0"/>
            <a:ext cx="11521280" cy="6912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sther\Pictures\Camino\Camino best pics\2015-09-02 09.14.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9524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sther\Pictures\Camino\Camino best pics\200 best pics\2015-09-05 10.42.36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126777"/>
            <a:ext cx="11713301" cy="7027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sther\Pictures\Camino\Camino best pics\200 best pics\2015-09-05 10.42.48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327479"/>
            <a:ext cx="11233248" cy="7356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sther\Pictures\Camino\Camino best pics\20150904_095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387424"/>
            <a:ext cx="10811804" cy="734323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sther\Dropbox\Camera Uploads\2015-09-07 07.52.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387424"/>
            <a:ext cx="5760640" cy="9601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Esther\Pictures\Camino\Camino best pics\20150910_083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-1755576"/>
            <a:ext cx="11305256" cy="89211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Routes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36505"/>
          </a:xfrm>
        </p:spPr>
        <p:txBody>
          <a:bodyPr>
            <a:normAutofit/>
          </a:bodyPr>
          <a:lstStyle/>
          <a:p>
            <a:endParaRPr lang="en-GB" sz="3600" dirty="0"/>
          </a:p>
          <a:p>
            <a:r>
              <a:rPr lang="en-GB" sz="3600" dirty="0"/>
              <a:t>Camino Frances (French route)</a:t>
            </a:r>
          </a:p>
          <a:p>
            <a:r>
              <a:rPr lang="en-GB" sz="3600" dirty="0"/>
              <a:t>Northern route (Spain - coast)</a:t>
            </a:r>
          </a:p>
          <a:p>
            <a:r>
              <a:rPr lang="en-GB" sz="3600" dirty="0"/>
              <a:t>Via de la Plata (Silver Route - Seville)</a:t>
            </a:r>
          </a:p>
          <a:p>
            <a:r>
              <a:rPr lang="en-GB" sz="3600" dirty="0"/>
              <a:t>Portuguese route (Lisbon)</a:t>
            </a:r>
          </a:p>
          <a:p>
            <a:r>
              <a:rPr lang="en-GB" sz="3600" dirty="0"/>
              <a:t>English route (port of Ferrol)</a:t>
            </a:r>
          </a:p>
          <a:p>
            <a:endParaRPr lang="en-GB" sz="3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sther\Pictures\Camino\Camino best pics\2015-09-06 08.49.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2380" y="0"/>
            <a:ext cx="1048870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sther\Pictures\Camino\Camino best pics\2015-09-02 11.56.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624736" cy="9323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Esther\Pictures\Camino\Camino best pics\2015-09-05 12.18.16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675456"/>
            <a:ext cx="5688632" cy="8226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Esther\Pictures\Camino\Camino best pics\20150907_102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5112568" cy="75343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sther\Pictures\Camino\Camino best pics\200 best pics\2015-09-24 12.53.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1574016" cy="6944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sther\Pictures\Camino\Camino best pics\200 best pics\2015-09-22 13.43.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71401"/>
            <a:ext cx="11233248" cy="7103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Esther\Pictures\Camino\Camino best pics\200 best pics\2015-09-16 08.46.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1479194" cy="6887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sther\Pictures\Camino\Camino best pics\20150916_101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465051"/>
            <a:ext cx="4896544" cy="7583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Esther\Pictures\Camino\Camino best pics\200 best pics\2015-09-17 19.55.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1"/>
            <a:ext cx="11487133" cy="6892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Esther\Pictures\Camino\Camino best pics\200 best pics\20150918_091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677" y="0"/>
            <a:ext cx="11715666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764704"/>
            <a:ext cx="950505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483768" y="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500 miles = 800 KM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sther\Pictures\Camino\Camino best pics\200 best pics\20150928_095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3080" y="0"/>
            <a:ext cx="11547648" cy="6928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sther\Dropbox\Camera Uploads\2015-09-04 09.40.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-243408"/>
            <a:ext cx="4536504" cy="7560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sther\Pictures\Camino\Camino best pics\200 best pics\20150914_1419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1546457" cy="6927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Esther\Dropbox\Camera Uploads\2015-09-06 12.13.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0213361" cy="68768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sther\Dropbox\Camera Uploads\2015-09-06 12.04.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14300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sther\Pictures\Camino\Camino best pics\20150922_1256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1211908"/>
            <a:ext cx="5472608" cy="8416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sther\Dropbox\Camera Uploads\2015-09-23 20.27.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0688" y="-315416"/>
            <a:ext cx="12195721" cy="7317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sther\Dropbox\Camera Uploads\2015-09-24 08.11.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-1"/>
            <a:ext cx="11502009" cy="69012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3078072"/>
            <a:ext cx="6913172" cy="1152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750" b="3165"/>
          <a:stretch>
            <a:fillRect/>
          </a:stretch>
        </p:blipFill>
        <p:spPr bwMode="auto">
          <a:xfrm>
            <a:off x="1259632" y="-747464"/>
            <a:ext cx="6509523" cy="880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sther\Dropbox\Camera Uploads\2015-10-01 19.34.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1"/>
            <a:ext cx="11430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Esther\Pictures\Camino\Camino best pics\2015-09-30 13.02.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Camino de Santiago</a:t>
            </a:r>
          </a:p>
        </p:txBody>
      </p:sp>
      <p:pic>
        <p:nvPicPr>
          <p:cNvPr id="2050" name="Picture 2" descr="C:\Users\Esther\Dropbox\Camera Uploads\2015-09-11 09.20.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211" y="1600200"/>
            <a:ext cx="271557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Esther\Dropbox\Camera Uploads\2015-09-04 10.00.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-154776"/>
            <a:ext cx="4355976" cy="7639646"/>
          </a:xfrm>
          <a:prstGeom prst="rect">
            <a:avLst/>
          </a:prstGeom>
          <a:noFill/>
        </p:spPr>
      </p:pic>
      <p:pic>
        <p:nvPicPr>
          <p:cNvPr id="10" name="Picture 2" descr="C:\Users\Esther\Pictures\Camino\Camino best pics\20150914_081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1103"/>
            <a:ext cx="4644008" cy="6952241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000"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Esther\Pictures\Camino\Camino best pics\2015-09-24 12.14.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1412776"/>
            <a:ext cx="5981606" cy="4248472"/>
          </a:xfrm>
          <a:prstGeom prst="rect">
            <a:avLst/>
          </a:prstGeom>
          <a:noFill/>
        </p:spPr>
      </p:pic>
      <p:pic>
        <p:nvPicPr>
          <p:cNvPr id="5" name="Picture 2" descr="C:\Users\Esther\Pictures\Camino\Camino best pics\2015-09-19 08.01.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0"/>
            <a:ext cx="3851920" cy="771167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Esther\Dropbox\Camera Uploads\2015-09-25 10.02.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953"/>
            <a:ext cx="4572000" cy="6860953"/>
          </a:xfrm>
          <a:prstGeom prst="rect">
            <a:avLst/>
          </a:prstGeom>
          <a:noFill/>
        </p:spPr>
      </p:pic>
      <p:pic>
        <p:nvPicPr>
          <p:cNvPr id="6" name="Picture 2" descr="C:\Users\Esther\Dropbox\Camera Uploads\2015-09-12 08.19.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0867" y="0"/>
            <a:ext cx="4483133" cy="70567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Esther\Dropbox\Camera Uploads\2015-09-24 11.14.0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274</Words>
  <Application>Microsoft Office PowerPoint</Application>
  <PresentationFormat>On-screen Show (4:3)</PresentationFormat>
  <Paragraphs>52</Paragraphs>
  <Slides>50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Camino de Santiago</vt:lpstr>
      <vt:lpstr> Camino de Santiago  The Way of St James </vt:lpstr>
      <vt:lpstr>The Routes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 2017 Camino Statistics </vt:lpstr>
      <vt:lpstr>2017 Camino Statistics</vt:lpstr>
      <vt:lpstr>My Journey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Camino de Santiago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Camino de Santiago</dc:title>
  <dc:creator>Esther Birtwistle</dc:creator>
  <cp:lastModifiedBy>Esther Birtwistle</cp:lastModifiedBy>
  <cp:revision>151</cp:revision>
  <cp:lastPrinted>2018-10-16T15:29:50Z</cp:lastPrinted>
  <dcterms:created xsi:type="dcterms:W3CDTF">2015-10-13T15:19:04Z</dcterms:created>
  <dcterms:modified xsi:type="dcterms:W3CDTF">2018-11-02T18:09:24Z</dcterms:modified>
</cp:coreProperties>
</file>